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73" r:id="rId4"/>
    <p:sldId id="274" r:id="rId5"/>
    <p:sldId id="275" r:id="rId6"/>
    <p:sldId id="278" r:id="rId7"/>
    <p:sldId id="276" r:id="rId8"/>
    <p:sldId id="279" r:id="rId9"/>
    <p:sldId id="280" r:id="rId10"/>
    <p:sldId id="281" r:id="rId11"/>
    <p:sldId id="282" r:id="rId12"/>
    <p:sldId id="283" r:id="rId13"/>
    <p:sldId id="260" r:id="rId14"/>
    <p:sldId id="289" r:id="rId15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269D01E-BC32-4049-B463-5C60D7B0CCD2}" styleName="Estilo com Tema 2 - Ênfase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Estilo Escuro 1 - Ênfas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E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230" y="-8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endParaRPr lang="pt-BR" alt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endParaRPr lang="pt-BR" altLang="pt-B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endParaRPr lang="pt-BR" altLang="pt-B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fld id="{3FAEA8BB-E13C-9F40-9B4C-67F5C1DF0CF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2289CDF-9A19-B24C-BCC4-24485C77DD5C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5121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12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1pPr>
            <a:lvl2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2pPr>
            <a:lvl3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3pPr>
            <a:lvl4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4pPr>
            <a:lvl5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9pPr>
          </a:lstStyle>
          <a:p>
            <a:r>
              <a:rPr lang="es-ES" altLang="pt-BR" dirty="0" smtClean="0"/>
              <a:t>Buenos días a todos</a:t>
            </a:r>
            <a:endParaRPr lang="es-ES" altLang="pt-BR" dirty="0"/>
          </a:p>
          <a:p>
            <a:endParaRPr lang="es-ES" altLang="pt-BR" dirty="0" smtClean="0"/>
          </a:p>
          <a:p>
            <a:r>
              <a:rPr lang="es-ES" altLang="pt-BR" dirty="0" smtClean="0"/>
              <a:t>Me </a:t>
            </a:r>
            <a:r>
              <a:rPr lang="es-ES" altLang="pt-BR" dirty="0" err="1" smtClean="0"/>
              <a:t>gustaria</a:t>
            </a:r>
            <a:r>
              <a:rPr lang="es-ES" altLang="pt-BR" dirty="0" smtClean="0"/>
              <a:t> agradecer a Eurosocial por la invitación a este evento. Las informaciones e ideas que  yo he conocido aquí van ser muy importantes para el incremento de la educación fiscal em la Receita Federal de Brasil.</a:t>
            </a:r>
          </a:p>
          <a:p>
            <a:endParaRPr lang="es-ES" altLang="pt-BR" dirty="0" smtClean="0"/>
          </a:p>
          <a:p>
            <a:r>
              <a:rPr lang="es-ES" altLang="pt-BR" dirty="0" smtClean="0"/>
              <a:t> También agradezco al Eurosocial por la </a:t>
            </a:r>
            <a:r>
              <a:rPr lang="es-ES" altLang="pt-BR" dirty="0" err="1" smtClean="0"/>
              <a:t>Oportunidade</a:t>
            </a:r>
            <a:r>
              <a:rPr lang="es-ES" altLang="pt-BR" dirty="0" smtClean="0"/>
              <a:t> de estrechar las relaciones com las administraciones tributarias de los países hermanos para la difusión de los NAF, </a:t>
            </a:r>
            <a:r>
              <a:rPr lang="es-ES" altLang="pt-BR" dirty="0" err="1" smtClean="0"/>
              <a:t>um</a:t>
            </a:r>
            <a:r>
              <a:rPr lang="es-ES" altLang="pt-BR" dirty="0" smtClean="0"/>
              <a:t> proyecto que ahora vamos conocer un poco más.</a:t>
            </a:r>
          </a:p>
          <a:p>
            <a:endParaRPr lang="es-ES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02390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Diferencial Académico aumenta el interés del estudiante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El trabajo de NAF hace que la universidad involucrase en el contexto social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Imagen </a:t>
            </a:r>
            <a:r>
              <a:rPr lang="es-ES" altLang="pt-BR" sz="1200" kern="1200" baseline="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Gain</a:t>
            </a:r>
            <a:endParaRPr lang="es-ES" altLang="pt-BR" sz="1200" kern="1200" baseline="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Cerca la Universidad y la administración tributaria para aplicar los conocimientos académicos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La universidad ofrece un entorno para la investigación y la producción de conocimientos y técnicas que pueden resultar en beneficios institucionales</a:t>
            </a:r>
            <a:endParaRPr lang="pt-BR" altLang="pt-BR" sz="1200" kern="120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11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805023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Obtener una calificación diferente, mediante el acceso a cursos de formación, conferencias e información promovida por la administración tributaria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Adquirir experiencia, aprendiendo diversas cuestiones técnicas en la práctica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Aumenta la visión social, ya que interactúa con las personas desfavorecidas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Tiene oportunidad de conectar directamente con otros estudiantes con los mismos intereses académicos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Produce la investigación y el conocimiento en materia de </a:t>
            </a:r>
            <a:r>
              <a:rPr lang="es-ES" altLang="pt-BR" sz="1200" kern="1200" baseline="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fiscalidad</a:t>
            </a:r>
            <a:endParaRPr lang="es-ES" altLang="pt-BR" sz="1200" kern="1200" baseline="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Desarrolla habilidades importantes, como hablar en público y la asistencia a persona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12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82187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16DA38-475E-6849-8F04-662451493E73}" type="slidenum">
              <a:rPr lang="pt-BR" altLang="pt-BR"/>
              <a:pPr/>
              <a:t>13</a:t>
            </a:fld>
            <a:endParaRPr lang="pt-BR" altLang="pt-BR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1pPr>
            <a:lvl2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2pPr>
            <a:lvl3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3pPr>
            <a:lvl4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4pPr>
            <a:lvl5pPr eaLnBrk="0">
              <a:spcBef>
                <a:spcPct val="30000"/>
              </a:spcBef>
              <a:defRPr sz="1200">
                <a:solidFill>
                  <a:srgbClr val="000000"/>
                </a:solidFill>
                <a:latin typeface="Times New Roman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</a:defRPr>
            </a:lvl9pPr>
          </a:lstStyle>
          <a:p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 través de la iniciativa </a:t>
            </a:r>
            <a:r>
              <a:rPr lang="en-US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de</a:t>
            </a:r>
            <a:r>
              <a:rPr lang="en-US" sz="1200" kern="1200" baseline="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Los NAF, Los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estudiantes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universitarios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son </a:t>
            </a:r>
            <a:r>
              <a:rPr lang="en-US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capacitados</a:t>
            </a:r>
            <a:r>
              <a:rPr lang="en-US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en temas de cultura fiscal para que posteriormente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los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alumnos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, en sus horas de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prácticas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y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bajo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la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supervisión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de sus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profesores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,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asesoren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de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manera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gratuita 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personas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físicas y jurídicas de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baja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renta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.</a:t>
            </a:r>
          </a:p>
          <a:p>
            <a:endParaRPr lang="pt-BR" sz="1200" kern="1200" dirty="0" smtClean="0">
              <a:solidFill>
                <a:srgbClr val="000000"/>
              </a:solidFill>
              <a:latin typeface="Times New Roman" charset="0"/>
              <a:ea typeface="+mn-ea"/>
              <a:cs typeface="+mn-cs"/>
            </a:endParaRPr>
          </a:p>
          <a:p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La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comunidad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se beneficia de la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ayuda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para resolver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cuestiones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tributarias básicas,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mientras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que la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Administración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tributaria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cumple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su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papel de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formación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ciudadana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y fiscal, y proporciona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apoyo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los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más desfavorecidos. La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universidad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, por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su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parte, fortalece sus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lazos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con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la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comunidad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y dota a sus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alumnos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de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un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conocimiento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actualizado y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práctico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en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materia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fiscal sin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coste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alguno</a:t>
            </a:r>
            <a:r>
              <a:rPr lang="pt-BR" sz="1200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rgbClr val="000000"/>
              </a:solidFill>
              <a:latin typeface="Times New Roman" charset="0"/>
              <a:ea typeface="+mn-ea"/>
              <a:cs typeface="+mn-cs"/>
            </a:endParaRPr>
          </a:p>
          <a:p>
            <a:endParaRPr lang="en-US" sz="1200" kern="1200" dirty="0" smtClean="0">
              <a:solidFill>
                <a:srgbClr val="000000"/>
              </a:solidFill>
              <a:latin typeface="Times New Roman" charset="0"/>
              <a:ea typeface="+mn-ea"/>
              <a:cs typeface="+mn-cs"/>
            </a:endParaRPr>
          </a:p>
          <a:p>
            <a:endParaRPr lang="pt-BR" sz="1200" kern="1200" dirty="0" smtClean="0">
              <a:solidFill>
                <a:srgbClr val="000000"/>
              </a:solidFill>
              <a:latin typeface="Times New Roman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5117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s-ES" baseline="0" dirty="0" err="1" smtClean="0"/>
              <a:t>Slide</a:t>
            </a:r>
            <a:r>
              <a:rPr lang="es-ES" baseline="0" dirty="0" smtClean="0"/>
              <a:t> 1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endParaRPr lang="es-ES" baseline="0" dirty="0" smtClean="0"/>
          </a:p>
          <a:p>
            <a:pPr marL="457200" indent="-457200">
              <a:buFont typeface="Wingdings" charset="0"/>
              <a:buChar char="ü"/>
            </a:pP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pt-BR" sz="1200" baseline="0" dirty="0" smtClean="0">
                <a:solidFill>
                  <a:schemeClr val="accent6">
                    <a:lumMod val="75000"/>
                  </a:schemeClr>
                </a:solidFill>
              </a:rPr>
              <a:t> tema de </a:t>
            </a:r>
            <a:r>
              <a:rPr lang="pt-BR" sz="1200" baseline="0" dirty="0" err="1" smtClean="0">
                <a:solidFill>
                  <a:schemeClr val="accent6">
                    <a:lumMod val="75000"/>
                  </a:schemeClr>
                </a:solidFill>
              </a:rPr>
              <a:t>impuestos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es </a:t>
            </a:r>
            <a:r>
              <a:rPr lang="pt-BR" sz="1200" dirty="0" err="1" smtClean="0">
                <a:solidFill>
                  <a:schemeClr val="accent6">
                    <a:lumMod val="75000"/>
                  </a:schemeClr>
                </a:solidFill>
              </a:rPr>
              <a:t>complejo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 y afecta a todos</a:t>
            </a:r>
            <a:endParaRPr lang="es-ES" sz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Wingdings" charset="0"/>
              <a:buChar char="ü"/>
            </a:pPr>
            <a:endParaRPr lang="es-ES" sz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Wingdings" charset="0"/>
              <a:buChar char="ü"/>
            </a:pP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s-ES" sz="1200" dirty="0" err="1" smtClean="0">
                <a:solidFill>
                  <a:schemeClr val="accent6">
                    <a:lumMod val="75000"/>
                  </a:schemeClr>
                </a:solidFill>
              </a:rPr>
              <a:t>ersonas</a:t>
            </a: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 de escasos recursos no tienen</a:t>
            </a:r>
            <a:r>
              <a:rPr lang="es-ES" sz="1200" baseline="0" dirty="0" smtClean="0">
                <a:solidFill>
                  <a:schemeClr val="accent6">
                    <a:lumMod val="75000"/>
                  </a:schemeClr>
                </a:solidFill>
              </a:rPr>
              <a:t> acceso a las informaciones fiscales y no conocen sus derechos y obligaciones</a:t>
            </a:r>
          </a:p>
          <a:p>
            <a:pPr marL="857250" marR="0" lvl="2" indent="-45720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0"/>
              <a:buChar char="ü"/>
              <a:tabLst/>
              <a:defRPr/>
            </a:pP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La informalidad, </a:t>
            </a:r>
            <a:r>
              <a:rPr lang="es-ES" sz="1200" dirty="0" err="1" smtClean="0">
                <a:solidFill>
                  <a:schemeClr val="accent6">
                    <a:lumMod val="75000"/>
                  </a:schemeClr>
                </a:solidFill>
              </a:rPr>
              <a:t>asi</a:t>
            </a: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 como el</a:t>
            </a:r>
            <a:r>
              <a:rPr lang="es-ES" sz="1200" baseline="0" dirty="0" smtClean="0">
                <a:solidFill>
                  <a:schemeClr val="accent6">
                    <a:lumMod val="75000"/>
                  </a:schemeClr>
                </a:solidFill>
              </a:rPr>
              <a:t> desconocimiento de los trámites fiscales, compromete la obtención de los beneficios sociales</a:t>
            </a:r>
          </a:p>
          <a:p>
            <a:pPr marL="857250" marR="0" lvl="2" indent="-45720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0"/>
              <a:buChar char="ü"/>
              <a:tabLst/>
              <a:defRPr/>
            </a:pP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Genera</a:t>
            </a:r>
            <a:r>
              <a:rPr lang="es-ES" sz="1200" baseline="0" dirty="0" smtClean="0">
                <a:solidFill>
                  <a:schemeClr val="accent6">
                    <a:lumMod val="75000"/>
                  </a:schemeClr>
                </a:solidFill>
              </a:rPr>
              <a:t> una desigualdad real en la obtención de los derechos</a:t>
            </a:r>
          </a:p>
          <a:p>
            <a:pPr marL="857250" marR="0" lvl="2" indent="-45720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0"/>
              <a:buChar char="ü"/>
              <a:tabLst/>
              <a:defRPr/>
            </a:pP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Este sector es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el</a:t>
            </a: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que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requiere</a:t>
            </a: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más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apoyo</a:t>
            </a: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por la falta de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experiencia</a:t>
            </a: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en la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realización</a:t>
            </a: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de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trámites</a:t>
            </a:r>
            <a:r>
              <a:rPr lang="pt-BR" sz="1200" b="1" i="1" u="sng" kern="1200" dirty="0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b="1" i="1" u="sng" kern="1200" dirty="0" err="1" smtClean="0">
                <a:solidFill>
                  <a:srgbClr val="000000"/>
                </a:solidFill>
                <a:latin typeface="Times New Roman" charset="0"/>
                <a:ea typeface="+mn-ea"/>
                <a:cs typeface="+mn-cs"/>
              </a:rPr>
              <a:t>fiscales</a:t>
            </a:r>
            <a:endParaRPr lang="pt-BR" b="1" i="1" u="sng" dirty="0" smtClean="0"/>
          </a:p>
          <a:p>
            <a:pPr marL="1200150" lvl="1" indent="-457200">
              <a:buFont typeface="Wingdings" charset="0"/>
              <a:buChar char="ü"/>
            </a:pPr>
            <a:endParaRPr lang="pt-BR" sz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Wingdings" charset="0"/>
              <a:buChar char="ü"/>
            </a:pP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s-ES" sz="1200" dirty="0" err="1" smtClean="0">
                <a:solidFill>
                  <a:schemeClr val="accent6">
                    <a:lumMod val="75000"/>
                  </a:schemeClr>
                </a:solidFill>
              </a:rPr>
              <a:t>demas</a:t>
            </a: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t-BR" sz="1200" dirty="0" smtClean="0">
                <a:solidFill>
                  <a:schemeClr val="accent6">
                    <a:lumMod val="75000"/>
                  </a:schemeClr>
                </a:solidFill>
              </a:rPr>
              <a:t>L</a:t>
            </a: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os profesionales de contabilidad y otros intermediarios ni</a:t>
            </a:r>
            <a:r>
              <a:rPr lang="es-ES" sz="1200" baseline="0" dirty="0" smtClean="0">
                <a:solidFill>
                  <a:schemeClr val="accent6">
                    <a:lumMod val="75000"/>
                  </a:schemeClr>
                </a:solidFill>
              </a:rPr>
              <a:t> siempre </a:t>
            </a:r>
            <a:r>
              <a:rPr lang="es-ES" sz="1200" dirty="0" smtClean="0">
                <a:solidFill>
                  <a:schemeClr val="accent6">
                    <a:lumMod val="75000"/>
                  </a:schemeClr>
                </a:solidFill>
              </a:rPr>
              <a:t>están preparados para ofrecer la mejor solución fiscal</a:t>
            </a:r>
            <a:r>
              <a:rPr lang="es-ES" sz="1200" baseline="0" dirty="0" smtClean="0">
                <a:solidFill>
                  <a:schemeClr val="accent6">
                    <a:lumMod val="75000"/>
                  </a:schemeClr>
                </a:solidFill>
              </a:rPr>
              <a:t> y evitar errores y litigios com la administración tributaria</a:t>
            </a:r>
            <a:endParaRPr lang="pt-BR" sz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endParaRPr lang="es-ES" baseline="0" dirty="0" smtClean="0"/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s-ES" baseline="0" dirty="0" smtClean="0"/>
              <a:t>Em 2008 la monografía de los NAF </a:t>
            </a:r>
            <a:r>
              <a:rPr lang="es-ES" baseline="0" dirty="0" err="1" smtClean="0"/>
              <a:t>ganho</a:t>
            </a:r>
            <a:r>
              <a:rPr lang="es-ES" baseline="0" dirty="0" smtClean="0"/>
              <a:t> el concurso de ideas innovadoras de la Receita Federal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s-ES" baseline="0" dirty="0" smtClean="0"/>
              <a:t>A idea tuve por base as LOW INCOME TAX </a:t>
            </a:r>
            <a:r>
              <a:rPr lang="es-ES" baseline="0" dirty="0" err="1" smtClean="0"/>
              <a:t>CLINICS</a:t>
            </a:r>
            <a:r>
              <a:rPr lang="es-ES" baseline="0" dirty="0" smtClean="0"/>
              <a:t> de los Estados Unidos, aún que la propuesta sea muy diferente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endParaRPr lang="es-ES" dirty="0" smtClean="0"/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s-ES" dirty="0" smtClean="0"/>
              <a:t>Em 2011 fueran creados</a:t>
            </a:r>
            <a:r>
              <a:rPr lang="es-ES" baseline="0" dirty="0" smtClean="0"/>
              <a:t> los primeros NAF em Brasil, como una iniciativa local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endParaRPr lang="es-ES" baseline="0" dirty="0" smtClean="0"/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s-ES" baseline="0" dirty="0" smtClean="0"/>
              <a:t>Em 2012 los NAF fueron alzados a un proyecto nacional para todo el país.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0744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charset="0"/>
              <a:buChar char="ü"/>
            </a:pPr>
            <a:r>
              <a:rPr lang="es-ES" b="0" dirty="0" smtClean="0"/>
              <a:t>A</a:t>
            </a:r>
            <a:r>
              <a:rPr lang="pt-BR" b="0" dirty="0" err="1" smtClean="0"/>
              <a:t>cercándose</a:t>
            </a:r>
            <a:r>
              <a:rPr lang="pt-BR" b="0" dirty="0" smtClean="0"/>
              <a:t> </a:t>
            </a:r>
            <a:r>
              <a:rPr lang="pt-BR" b="0" dirty="0" err="1" smtClean="0"/>
              <a:t>al</a:t>
            </a:r>
            <a:r>
              <a:rPr lang="pt-BR" b="0" dirty="0" smtClean="0"/>
              <a:t> futuro </a:t>
            </a:r>
            <a:r>
              <a:rPr lang="pt-BR" b="0" dirty="0" err="1" smtClean="0"/>
              <a:t>profesional</a:t>
            </a:r>
            <a:r>
              <a:rPr lang="pt-BR" b="0" dirty="0" smtClean="0"/>
              <a:t> de</a:t>
            </a:r>
            <a:r>
              <a:rPr lang="es-ES" b="0" dirty="0" smtClean="0"/>
              <a:t> la</a:t>
            </a:r>
            <a:r>
              <a:rPr lang="pt-BR" b="0" dirty="0" smtClean="0"/>
              <a:t> </a:t>
            </a:r>
            <a:r>
              <a:rPr lang="pt-BR" b="0" dirty="0" err="1" smtClean="0"/>
              <a:t>Administración</a:t>
            </a:r>
            <a:r>
              <a:rPr lang="pt-BR" b="0" dirty="0" smtClean="0"/>
              <a:t> Tributaria</a:t>
            </a:r>
            <a:endParaRPr lang="es-ES" b="0" dirty="0" smtClean="0"/>
          </a:p>
          <a:p>
            <a:pPr marL="171450" indent="-171450">
              <a:buFont typeface="Wingdings" charset="0"/>
              <a:buChar char="ü"/>
            </a:pPr>
            <a:r>
              <a:rPr lang="es-ES" b="0" dirty="0" smtClean="0"/>
              <a:t>D</a:t>
            </a:r>
            <a:r>
              <a:rPr lang="pt-BR" b="0" dirty="0" smtClean="0"/>
              <a:t>ando </a:t>
            </a:r>
            <a:r>
              <a:rPr lang="pt-BR" b="0" dirty="0" err="1" smtClean="0"/>
              <a:t>oportunidad</a:t>
            </a:r>
            <a:r>
              <a:rPr lang="pt-BR" b="0" dirty="0" smtClean="0"/>
              <a:t> </a:t>
            </a:r>
            <a:r>
              <a:rPr lang="pt-BR" b="0" dirty="0" err="1" smtClean="0"/>
              <a:t>al</a:t>
            </a:r>
            <a:r>
              <a:rPr lang="pt-BR" b="0" dirty="0" smtClean="0"/>
              <a:t> </a:t>
            </a:r>
            <a:r>
              <a:rPr lang="pt-BR" b="0" dirty="0" err="1" smtClean="0"/>
              <a:t>estudiante</a:t>
            </a:r>
            <a:r>
              <a:rPr lang="pt-BR" b="0" dirty="0" smtClean="0"/>
              <a:t> para aplicar </a:t>
            </a:r>
            <a:r>
              <a:rPr lang="pt-BR" b="0" dirty="0" err="1" smtClean="0"/>
              <a:t>los</a:t>
            </a:r>
            <a:r>
              <a:rPr lang="pt-BR" b="0" dirty="0" smtClean="0"/>
              <a:t> </a:t>
            </a:r>
            <a:r>
              <a:rPr lang="pt-BR" b="0" dirty="0" err="1" smtClean="0"/>
              <a:t>conocimientos</a:t>
            </a:r>
            <a:r>
              <a:rPr lang="pt-BR" b="0" dirty="0" smtClean="0"/>
              <a:t> </a:t>
            </a:r>
            <a:r>
              <a:rPr lang="en-US" b="0" dirty="0" err="1" smtClean="0"/>
              <a:t>fiscales</a:t>
            </a:r>
            <a:r>
              <a:rPr lang="en-US" b="0" baseline="0" dirty="0" smtClean="0"/>
              <a:t> al </a:t>
            </a:r>
            <a:r>
              <a:rPr lang="es-ES" b="0" dirty="0" smtClean="0"/>
              <a:t>ayudar</a:t>
            </a:r>
            <a:r>
              <a:rPr lang="es-ES" b="0" baseline="0" dirty="0" smtClean="0"/>
              <a:t> </a:t>
            </a:r>
            <a:r>
              <a:rPr lang="pt-BR" b="0" dirty="0" err="1" smtClean="0"/>
              <a:t>las</a:t>
            </a:r>
            <a:r>
              <a:rPr lang="pt-BR" b="0" dirty="0" smtClean="0"/>
              <a:t> </a:t>
            </a:r>
            <a:r>
              <a:rPr lang="pt-BR" b="0" dirty="0" err="1" smtClean="0"/>
              <a:t>personas</a:t>
            </a:r>
            <a:r>
              <a:rPr lang="pt-BR" b="0" dirty="0" smtClean="0"/>
              <a:t> </a:t>
            </a:r>
            <a:r>
              <a:rPr lang="pt-BR" b="0" dirty="0" err="1" smtClean="0"/>
              <a:t>necesitadas</a:t>
            </a:r>
            <a:endParaRPr lang="es-ES" b="0" dirty="0" smtClean="0"/>
          </a:p>
          <a:p>
            <a:pPr marL="171450" indent="-171450">
              <a:buFont typeface="Wingdings" charset="0"/>
              <a:buChar char="ü"/>
            </a:pPr>
            <a:r>
              <a:rPr lang="es-ES" b="0" dirty="0" smtClean="0"/>
              <a:t>Desarrollando</a:t>
            </a:r>
            <a:r>
              <a:rPr lang="es-ES" b="0" baseline="0" dirty="0" smtClean="0"/>
              <a:t> </a:t>
            </a:r>
            <a:r>
              <a:rPr lang="pt-BR" b="0" dirty="0" smtClean="0"/>
              <a:t>habilidades</a:t>
            </a:r>
            <a:r>
              <a:rPr lang="es-ES" b="0" dirty="0" smtClean="0"/>
              <a:t> </a:t>
            </a:r>
            <a:r>
              <a:rPr lang="es-ES" b="0" dirty="0" err="1" smtClean="0"/>
              <a:t>profissionales</a:t>
            </a:r>
            <a:r>
              <a:rPr lang="es-ES" b="0" dirty="0" smtClean="0"/>
              <a:t>, como interactuar</a:t>
            </a:r>
            <a:r>
              <a:rPr lang="es-ES" b="0" baseline="0" dirty="0" smtClean="0"/>
              <a:t> com clientes y oficiales</a:t>
            </a:r>
            <a:endParaRPr lang="es-ES" b="0" dirty="0" smtClean="0"/>
          </a:p>
          <a:p>
            <a:pPr marL="171450" indent="-171450">
              <a:buFont typeface="Wingdings" charset="0"/>
              <a:buChar char="ü"/>
            </a:pPr>
            <a:r>
              <a:rPr lang="es-ES" b="0" dirty="0" smtClean="0"/>
              <a:t>Ampliando</a:t>
            </a:r>
            <a:r>
              <a:rPr lang="es-ES" b="0" baseline="0" dirty="0" smtClean="0"/>
              <a:t> la</a:t>
            </a:r>
            <a:r>
              <a:rPr lang="pt-BR" b="0" dirty="0" smtClean="0"/>
              <a:t> </a:t>
            </a:r>
            <a:r>
              <a:rPr lang="pt-BR" b="0" dirty="0" err="1" smtClean="0"/>
              <a:t>visión</a:t>
            </a:r>
            <a:r>
              <a:rPr lang="pt-BR" b="0" dirty="0" smtClean="0"/>
              <a:t> social</a:t>
            </a:r>
            <a:endParaRPr lang="pt-BR" b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21035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83614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5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04187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Desarrollar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la moral tributaria </a:t>
            </a:r>
            <a:r>
              <a:rPr lang="pt-BR" sz="1200" b="1" u="sng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utilizado </a:t>
            </a:r>
            <a:r>
              <a:rPr lang="pt-BR" sz="1200" b="1" u="sng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el</a:t>
            </a:r>
            <a:r>
              <a:rPr lang="pt-BR" sz="1200" b="1" u="sng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b="1" u="sng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estudiante</a:t>
            </a:r>
            <a:r>
              <a:rPr lang="pt-BR" sz="1200" b="1" u="sng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como </a:t>
            </a:r>
            <a:r>
              <a:rPr lang="pt-BR" sz="1200" b="1" u="sng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un</a:t>
            </a:r>
            <a:r>
              <a:rPr lang="pt-BR" sz="1200" b="1" u="sng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vector</a:t>
            </a: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Facilitar la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relación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entre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las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autoridades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fiscales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y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los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contribuyentes</a:t>
            </a:r>
            <a:endParaRPr lang="pt-BR" sz="1200" kern="120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Aproximar la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administración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tributaria de la academia</a:t>
            </a:r>
            <a:r>
              <a:rPr lang="es-ES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para a producción de conocimiento </a:t>
            </a:r>
            <a:endParaRPr lang="pt-BR" sz="1200" kern="120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Fomentar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el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cumplimiento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tributario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voluntario</a:t>
            </a:r>
            <a:r>
              <a:rPr lang="es-ES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, </a:t>
            </a:r>
            <a:r>
              <a:rPr lang="es-ES" sz="1200" b="1" u="sng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en la medida que estos contribuyentes conozcan sus obligaciones fiscales e sepan cómo</a:t>
            </a:r>
            <a:r>
              <a:rPr lang="es-ES" sz="1200" b="1" u="sng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cumplirlas</a:t>
            </a:r>
            <a:endParaRPr lang="pt-BR" b="1" u="sng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6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06914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077461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Wingdings" charset="0"/>
              <a:buChar char="ü"/>
            </a:pP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El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coste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es muy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bajo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.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Sólo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el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esfuerzo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para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mantener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un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punto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de contacto en cada unidade para difundir </a:t>
            </a:r>
            <a:r>
              <a:rPr lang="pt-BR" sz="1200" kern="120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información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técnica </a:t>
            </a:r>
            <a:r>
              <a:rPr lang="en-US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a</a:t>
            </a:r>
            <a:r>
              <a:rPr lang="en-US" sz="1200" kern="1200" baseline="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los</a:t>
            </a:r>
            <a:r>
              <a:rPr lang="pt-BR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 NAF.</a:t>
            </a:r>
            <a:endParaRPr lang="es-ES" sz="1200" kern="120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pPr marL="457200" indent="-457200">
              <a:buFont typeface="Wingdings" charset="0"/>
              <a:buChar char="ü"/>
            </a:pPr>
            <a:r>
              <a:rPr lang="es-ES" sz="1200" kern="1200" dirty="0" smtClean="0">
                <a:solidFill>
                  <a:schemeClr val="accent6">
                    <a:lumMod val="75000"/>
                  </a:schemeClr>
                </a:solidFill>
                <a:latin typeface="Times New Roman" charset="0"/>
                <a:ea typeface="+mn-ea"/>
                <a:cs typeface="+mn-cs"/>
              </a:rPr>
              <a:t>Se organizan visitas para que los estudiantes conozcan las oficinas de la Hacienda y charlas para explicar  las normas e procedimientos fiscales.</a:t>
            </a:r>
            <a:endParaRPr lang="pt-BR" sz="1200" kern="1200" dirty="0" smtClean="0">
              <a:solidFill>
                <a:schemeClr val="accent6">
                  <a:lumMod val="75000"/>
                </a:schemeClr>
              </a:solidFill>
              <a:latin typeface="Times New Roman" charset="0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54602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Dado que </a:t>
            </a:r>
            <a:r>
              <a:rPr lang="es-ES" dirty="0" smtClean="0"/>
              <a:t>el</a:t>
            </a:r>
            <a:r>
              <a:rPr lang="pt-BR" dirty="0" smtClean="0"/>
              <a:t> NAF </a:t>
            </a:r>
            <a:r>
              <a:rPr lang="pt-BR" dirty="0" err="1" smtClean="0"/>
              <a:t>tiene</a:t>
            </a:r>
            <a:r>
              <a:rPr lang="pt-BR" dirty="0" smtClean="0"/>
              <a:t> como objetivo </a:t>
            </a:r>
            <a:r>
              <a:rPr lang="pt-BR" dirty="0" err="1" smtClean="0"/>
              <a:t>producir</a:t>
            </a:r>
            <a:r>
              <a:rPr lang="pt-BR" dirty="0" smtClean="0"/>
              <a:t> </a:t>
            </a:r>
            <a:r>
              <a:rPr lang="pt-BR" dirty="0" err="1" smtClean="0"/>
              <a:t>conocimiento</a:t>
            </a:r>
            <a:r>
              <a:rPr lang="pt-BR" dirty="0" smtClean="0"/>
              <a:t>, es </a:t>
            </a:r>
            <a:r>
              <a:rPr lang="pt-BR" dirty="0" err="1" smtClean="0"/>
              <a:t>necesario</a:t>
            </a:r>
            <a:r>
              <a:rPr lang="pt-BR" dirty="0" smtClean="0"/>
              <a:t> </a:t>
            </a:r>
            <a:r>
              <a:rPr lang="pt-BR" dirty="0" err="1" smtClean="0"/>
              <a:t>crear</a:t>
            </a:r>
            <a:r>
              <a:rPr lang="pt-BR" dirty="0" smtClean="0"/>
              <a:t> </a:t>
            </a:r>
            <a:r>
              <a:rPr lang="pt-BR" dirty="0" err="1" smtClean="0"/>
              <a:t>un</a:t>
            </a:r>
            <a:r>
              <a:rPr lang="pt-BR" dirty="0" smtClean="0"/>
              <a:t> entorno propicio.</a:t>
            </a:r>
          </a:p>
          <a:p>
            <a:endParaRPr lang="pt-BR" dirty="0" smtClean="0"/>
          </a:p>
          <a:p>
            <a:r>
              <a:rPr lang="pt-BR" dirty="0" smtClean="0"/>
              <a:t>Actualmente, </a:t>
            </a:r>
            <a:r>
              <a:rPr lang="es-ES" dirty="0" smtClean="0"/>
              <a:t>la</a:t>
            </a:r>
            <a:r>
              <a:rPr lang="es-ES" baseline="0" dirty="0" smtClean="0"/>
              <a:t> Receita Federal </a:t>
            </a:r>
            <a:r>
              <a:rPr lang="pt-BR" dirty="0" err="1" smtClean="0"/>
              <a:t>planea</a:t>
            </a:r>
            <a:r>
              <a:rPr lang="pt-BR" dirty="0" smtClean="0"/>
              <a:t> usar una </a:t>
            </a:r>
            <a:r>
              <a:rPr lang="pt-BR" dirty="0" err="1" smtClean="0"/>
              <a:t>red</a:t>
            </a:r>
            <a:r>
              <a:rPr lang="pt-BR" dirty="0" smtClean="0"/>
              <a:t> social para conectar a toda la </a:t>
            </a:r>
            <a:r>
              <a:rPr lang="pt-BR" dirty="0" err="1" smtClean="0"/>
              <a:t>comunidad</a:t>
            </a:r>
            <a:r>
              <a:rPr lang="pt-BR" dirty="0" smtClean="0"/>
              <a:t> NAF, de todos </a:t>
            </a:r>
            <a:r>
              <a:rPr lang="pt-BR" dirty="0" err="1" smtClean="0"/>
              <a:t>los</a:t>
            </a:r>
            <a:r>
              <a:rPr lang="pt-BR" dirty="0" smtClean="0"/>
              <a:t> países. A partir de </a:t>
            </a:r>
            <a:r>
              <a:rPr lang="pt-BR" dirty="0" err="1" smtClean="0"/>
              <a:t>entonces</a:t>
            </a:r>
            <a:r>
              <a:rPr lang="pt-BR" dirty="0" smtClean="0"/>
              <a:t>, se </a:t>
            </a:r>
            <a:r>
              <a:rPr lang="pt-BR" dirty="0" err="1" smtClean="0"/>
              <a:t>llevará</a:t>
            </a:r>
            <a:r>
              <a:rPr lang="pt-BR" dirty="0" smtClean="0"/>
              <a:t> a cabo </a:t>
            </a:r>
            <a:r>
              <a:rPr lang="pt-BR" dirty="0" err="1" smtClean="0"/>
              <a:t>los</a:t>
            </a:r>
            <a:r>
              <a:rPr lang="pt-BR" dirty="0" smtClean="0"/>
              <a:t> grupos de </a:t>
            </a:r>
            <a:r>
              <a:rPr lang="pt-BR" dirty="0" err="1" smtClean="0"/>
              <a:t>estudio</a:t>
            </a:r>
            <a:r>
              <a:rPr lang="pt-BR" dirty="0" smtClean="0"/>
              <a:t>, debates, </a:t>
            </a:r>
            <a:r>
              <a:rPr lang="pt-BR" dirty="0" err="1" smtClean="0"/>
              <a:t>estudios</a:t>
            </a:r>
            <a:r>
              <a:rPr lang="pt-BR" dirty="0" smtClean="0"/>
              <a:t> comparativos, </a:t>
            </a:r>
            <a:r>
              <a:rPr lang="pt-BR" dirty="0" err="1" smtClean="0"/>
              <a:t>torneos</a:t>
            </a:r>
            <a:r>
              <a:rPr lang="pt-BR" dirty="0" smtClean="0"/>
              <a:t> y concursos de </a:t>
            </a:r>
            <a:r>
              <a:rPr lang="pt-BR" dirty="0" err="1" smtClean="0"/>
              <a:t>conocimiento</a:t>
            </a:r>
            <a:r>
              <a:rPr lang="pt-BR" dirty="0" smtClean="0"/>
              <a:t> de </a:t>
            </a:r>
            <a:r>
              <a:rPr lang="pt-BR" dirty="0" err="1" smtClean="0"/>
              <a:t>monografías</a:t>
            </a:r>
            <a:r>
              <a:rPr lang="pt-BR" dirty="0" smtClean="0"/>
              <a:t> y artículos. Esto motivará a </a:t>
            </a:r>
            <a:r>
              <a:rPr lang="pt-BR" dirty="0" err="1" smtClean="0"/>
              <a:t>los</a:t>
            </a:r>
            <a:r>
              <a:rPr lang="pt-BR" dirty="0" smtClean="0"/>
              <a:t> </a:t>
            </a:r>
            <a:r>
              <a:rPr lang="pt-BR" dirty="0" err="1" smtClean="0"/>
              <a:t>estudiantes</a:t>
            </a:r>
            <a:r>
              <a:rPr lang="pt-BR" dirty="0" smtClean="0"/>
              <a:t> y </a:t>
            </a:r>
            <a:r>
              <a:rPr lang="pt-BR" dirty="0" err="1" smtClean="0"/>
              <a:t>mantener</a:t>
            </a:r>
            <a:r>
              <a:rPr lang="pt-BR" dirty="0" smtClean="0"/>
              <a:t> a la </a:t>
            </a:r>
            <a:r>
              <a:rPr lang="pt-BR" dirty="0" err="1" smtClean="0"/>
              <a:t>comunidad</a:t>
            </a:r>
            <a:r>
              <a:rPr lang="pt-BR" dirty="0" smtClean="0"/>
              <a:t> NAF activo.</a:t>
            </a:r>
          </a:p>
          <a:p>
            <a:endParaRPr lang="pt-BR" dirty="0" smtClean="0"/>
          </a:p>
          <a:p>
            <a:r>
              <a:rPr lang="pt-BR" dirty="0" smtClean="0"/>
              <a:t>T</a:t>
            </a:r>
            <a:r>
              <a:rPr lang="es-ES" dirty="0" err="1" smtClean="0"/>
              <a:t>ambién</a:t>
            </a:r>
            <a:r>
              <a:rPr lang="pt-BR" dirty="0" smtClean="0"/>
              <a:t> estamos </a:t>
            </a:r>
            <a:r>
              <a:rPr lang="pt-BR" dirty="0" err="1" smtClean="0"/>
              <a:t>creando</a:t>
            </a:r>
            <a:r>
              <a:rPr lang="pt-BR" dirty="0" smtClean="0"/>
              <a:t> </a:t>
            </a:r>
            <a:r>
              <a:rPr lang="pt-BR" dirty="0" err="1" smtClean="0"/>
              <a:t>con</a:t>
            </a:r>
            <a:r>
              <a:rPr lang="pt-BR" dirty="0" smtClean="0"/>
              <a:t> </a:t>
            </a:r>
            <a:r>
              <a:rPr lang="pt-BR" dirty="0" err="1" smtClean="0"/>
              <a:t>el</a:t>
            </a:r>
            <a:r>
              <a:rPr lang="pt-BR" dirty="0" smtClean="0"/>
              <a:t> objetivo de </a:t>
            </a:r>
            <a:r>
              <a:rPr lang="pt-BR" dirty="0" err="1" smtClean="0"/>
              <a:t>estandarizar</a:t>
            </a:r>
            <a:r>
              <a:rPr lang="pt-BR" dirty="0" smtClean="0"/>
              <a:t> la </a:t>
            </a:r>
            <a:r>
              <a:rPr lang="pt-BR" dirty="0" err="1" smtClean="0"/>
              <a:t>implementación</a:t>
            </a:r>
            <a:r>
              <a:rPr lang="pt-BR" dirty="0" smtClean="0"/>
              <a:t>, </a:t>
            </a:r>
            <a:r>
              <a:rPr lang="pt-BR" dirty="0" err="1" smtClean="0"/>
              <a:t>ejecución</a:t>
            </a:r>
            <a:r>
              <a:rPr lang="pt-BR" dirty="0" smtClean="0"/>
              <a:t> y </a:t>
            </a:r>
            <a:r>
              <a:rPr lang="pt-BR" dirty="0" err="1" smtClean="0"/>
              <a:t>seguimiento</a:t>
            </a:r>
            <a:r>
              <a:rPr lang="pt-BR" dirty="0" smtClean="0"/>
              <a:t> de NAF.</a:t>
            </a:r>
            <a:endParaRPr lang="pt-BR" alt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FAEA8BB-E13C-9F40-9B4C-67F5C1DF0CFB}" type="slidenum">
              <a:rPr lang="pt-BR" altLang="pt-BR" smtClean="0"/>
              <a:pPr/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89230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ACDE7FA-CF42-7F46-AA07-EF5AB7E33E8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D48ECAD-9C8A-2747-9345-D2BE462CA8D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5675" y="300038"/>
            <a:ext cx="226695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0038"/>
            <a:ext cx="6650037" cy="5851525"/>
          </a:xfrm>
        </p:spPr>
        <p:txBody>
          <a:bodyPr vert="eaVert"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B1E4F60-6CB3-4F46-9D59-FF73E979F3F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86F03A7-9AB9-B044-8662-17A2E66589C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Clicque para editar os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1933563-C378-AC41-8EFB-7432FEDDEA9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383088"/>
          </a:xfrm>
        </p:spPr>
        <p:txBody>
          <a:bodyPr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383088"/>
          </a:xfrm>
        </p:spPr>
        <p:txBody>
          <a:bodyPr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6A61596-3EC3-2841-BBC7-8432C7847D1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Clicque para editar os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Clicque para editar os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B5CC8D5-2A13-544C-8BA6-2013F98484E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2AC340A-6708-484A-A69C-50AF7770F8F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2653F10-303D-534F-89A7-B06C7881424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Clicque para editar os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Clicque para editar os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AF68454-A59B-9B4C-8B11-2FE7419BB63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Clicque para editar os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86D8F64-AD0C-8B43-8DE5-7AA4957DD3B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0038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endParaRPr lang="pt-BR" altLang="pt-B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6463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endParaRPr lang="pt-BR" alt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  <a:defRPr sz="1400">
                <a:solidFill>
                  <a:srgbClr val="000000"/>
                </a:solidFill>
                <a:latin typeface="Times New Roman" charset="0"/>
                <a:ea typeface="Segoe UI" charset="0"/>
                <a:cs typeface="Segoe UI" charset="0"/>
              </a:defRPr>
            </a:lvl1pPr>
          </a:lstStyle>
          <a:p>
            <a:fld id="{4B7D43E5-323C-B24A-BDB3-BF602B0C3CE8}" type="slidenum">
              <a:rPr lang="pt-BR" altLang="pt-BR"/>
              <a:pPr/>
              <a:t>‹Nº›</a:t>
            </a:fld>
            <a:endParaRPr lang="pt-BR" altLang="pt-B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4075"/>
            <a:ext cx="10061575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25"/>
        </a:spcAft>
        <a:buClr>
          <a:srgbClr val="000000"/>
        </a:buClr>
        <a:buSzPct val="100000"/>
        <a:buFont typeface="Times New Roman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63"/>
        </a:spcAft>
        <a:buClr>
          <a:srgbClr val="000000"/>
        </a:buClr>
        <a:buSzPct val="100000"/>
        <a:buFont typeface="Times New Roman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368845" y="3847887"/>
            <a:ext cx="8269760" cy="157940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28224" rIns="0" bIns="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  <a:tab pos="898525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/>
            <a:r>
              <a:rPr lang="pt-BR" altLang="pt-BR" sz="3600" b="1" i="0" dirty="0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Núcleos de </a:t>
            </a:r>
            <a:r>
              <a:rPr lang="pt-BR" altLang="pt-BR" sz="3600" b="1" i="0" dirty="0" err="1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altLang="pt-BR" sz="3600" b="1" i="0" dirty="0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altLang="pt-BR" sz="3600" b="1" i="0" dirty="0" err="1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altLang="pt-BR" sz="3600" b="1" i="0" dirty="0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 y </a:t>
            </a:r>
            <a:r>
              <a:rPr lang="pt-BR" altLang="pt-BR" sz="3600" b="1" i="0" dirty="0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Fiscal</a:t>
            </a:r>
          </a:p>
          <a:p>
            <a:pPr algn="r"/>
            <a:r>
              <a:rPr lang="pt-BR" altLang="pt-BR" sz="3600" b="1" i="0" dirty="0" smtClean="0">
                <a:solidFill>
                  <a:srgbClr val="000080"/>
                </a:solidFill>
                <a:latin typeface="Batang" charset="0"/>
                <a:ea typeface="Batang" charset="0"/>
                <a:cs typeface="Batang" charset="0"/>
              </a:rPr>
              <a:t>NAF</a:t>
            </a:r>
            <a:endParaRPr lang="pt-BR" altLang="pt-BR" sz="3600" b="1" i="0" dirty="0">
              <a:solidFill>
                <a:srgbClr val="000080"/>
              </a:solidFill>
              <a:latin typeface="Batang" charset="0"/>
              <a:ea typeface="Batang" charset="0"/>
              <a:cs typeface="Batang" charset="0"/>
            </a:endParaRPr>
          </a:p>
        </p:txBody>
      </p:sp>
      <p:sp>
        <p:nvSpPr>
          <p:cNvPr id="2" name="Retângulos 1"/>
          <p:cNvSpPr txBox="1"/>
          <p:nvPr/>
        </p:nvSpPr>
        <p:spPr>
          <a:xfrm>
            <a:off x="3348665" y="452210"/>
            <a:ext cx="6289940" cy="1924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3200" b="1" i="0" dirty="0" err="1" smtClean="0">
                <a:latin typeface="+mj-lt"/>
                <a:ea typeface="Corbel" charset="0"/>
                <a:cs typeface="Corbel" charset="0"/>
              </a:rPr>
              <a:t>Taller</a:t>
            </a:r>
            <a:r>
              <a:rPr lang="pt-BR" sz="3200" b="1" i="0" dirty="0" smtClean="0">
                <a:latin typeface="+mj-lt"/>
                <a:ea typeface="Corbel" charset="0"/>
                <a:cs typeface="Corbel" charset="0"/>
              </a:rPr>
              <a:t> internacional sobre </a:t>
            </a:r>
            <a:r>
              <a:rPr lang="pt-BR" sz="3200" b="1" i="0" dirty="0" err="1" smtClean="0">
                <a:latin typeface="+mj-lt"/>
                <a:ea typeface="Corbel" charset="0"/>
                <a:cs typeface="Corbel" charset="0"/>
              </a:rPr>
              <a:t>mejores</a:t>
            </a:r>
            <a:r>
              <a:rPr lang="pt-BR" sz="3200" b="1" i="0" dirty="0" smtClean="0">
                <a:latin typeface="+mj-lt"/>
                <a:ea typeface="Corbel" charset="0"/>
                <a:cs typeface="Corbel" charset="0"/>
              </a:rPr>
              <a:t> </a:t>
            </a:r>
            <a:r>
              <a:rPr lang="pt-BR" sz="3200" b="1" i="0" dirty="0" err="1" smtClean="0">
                <a:latin typeface="+mj-lt"/>
                <a:ea typeface="Corbel" charset="0"/>
                <a:cs typeface="Corbel" charset="0"/>
              </a:rPr>
              <a:t>prácticas</a:t>
            </a:r>
            <a:r>
              <a:rPr lang="pt-BR" sz="3200" b="1" i="0" dirty="0" smtClean="0">
                <a:latin typeface="+mj-lt"/>
                <a:ea typeface="Corbel" charset="0"/>
                <a:cs typeface="Corbel" charset="0"/>
              </a:rPr>
              <a:t> de </a:t>
            </a:r>
            <a:r>
              <a:rPr lang="pt-BR" sz="3200" b="1" i="0" dirty="0" err="1" smtClean="0">
                <a:latin typeface="+mj-lt"/>
                <a:ea typeface="Corbel" charset="0"/>
                <a:cs typeface="Corbel" charset="0"/>
              </a:rPr>
              <a:t>Educación</a:t>
            </a:r>
            <a:r>
              <a:rPr lang="pt-BR" sz="3200" b="1" i="0" dirty="0" smtClean="0">
                <a:latin typeface="+mj-lt"/>
                <a:ea typeface="Corbel" charset="0"/>
                <a:cs typeface="Corbel" charset="0"/>
              </a:rPr>
              <a:t> Fiscal en la Unión </a:t>
            </a:r>
            <a:r>
              <a:rPr lang="pt-BR" sz="3200" b="1" i="0" dirty="0" err="1" smtClean="0">
                <a:latin typeface="+mj-lt"/>
                <a:ea typeface="Corbel" charset="0"/>
                <a:cs typeface="Corbel" charset="0"/>
              </a:rPr>
              <a:t>Europea</a:t>
            </a:r>
            <a:r>
              <a:rPr lang="pt-BR" sz="3200" b="1" i="0" dirty="0" smtClean="0">
                <a:latin typeface="+mj-lt"/>
                <a:ea typeface="Corbel" charset="0"/>
                <a:cs typeface="Corbel" charset="0"/>
              </a:rPr>
              <a:t> y América Latina</a:t>
            </a:r>
          </a:p>
        </p:txBody>
      </p:sp>
      <p:sp>
        <p:nvSpPr>
          <p:cNvPr id="3" name="Retângulos 2"/>
          <p:cNvSpPr txBox="1"/>
          <p:nvPr/>
        </p:nvSpPr>
        <p:spPr>
          <a:xfrm>
            <a:off x="1892751" y="6275569"/>
            <a:ext cx="6295121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i="1" smtClean="0"/>
              <a:t>México D.F, del 21 al 24 de octubre de 2014.</a:t>
            </a:r>
            <a:endParaRPr lang="pt-BR" sz="2400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0" indent="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None/>
            </a:pPr>
            <a:r>
              <a:rPr lang="pt-BR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Para la </a:t>
            </a:r>
            <a:r>
              <a:rPr lang="pt-BR" altLang="pt-BR" sz="2400" b="1" u="sng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administración</a:t>
            </a:r>
            <a:r>
              <a:rPr lang="pt-BR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tributaria: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mejora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la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relación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los</a:t>
            </a:r>
            <a:r>
              <a:rPr lang="pt-BR" altLang="pt-BR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profesionales</a:t>
            </a:r>
            <a:r>
              <a:rPr lang="pt-BR" altLang="pt-BR" sz="24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las</a:t>
            </a:r>
            <a:r>
              <a:rPr lang="pt-BR" altLang="pt-BR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ciencias</a:t>
            </a:r>
            <a:r>
              <a:rPr lang="pt-BR" altLang="pt-BR" sz="2400" dirty="0" smtClean="0">
                <a:solidFill>
                  <a:schemeClr val="accent6">
                    <a:lumMod val="75000"/>
                  </a:schemeClr>
                </a:solidFill>
              </a:rPr>
              <a:t> económicas y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empresariales</a:t>
            </a:r>
            <a:endParaRPr lang="pt-BR" altLang="pt-BR" sz="2400" kern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Aumento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del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cumplimiento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tributario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voluntario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Reducción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errores y disputas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Reducción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</a:t>
            </a:r>
            <a:r>
              <a:rPr lang="en-US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 </a:t>
            </a:r>
            <a:r>
              <a:rPr lang="es-ES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atención a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contribuyentes en las oficinas</a:t>
            </a:r>
            <a:endParaRPr lang="pt-BR" alt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0" indent="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None/>
            </a:pPr>
            <a:r>
              <a:rPr lang="en-US" sz="2400" b="1" u="sng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the tax administration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Improving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relationship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with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acco</a:t>
            </a:r>
            <a:r>
              <a:rPr lang="es-ES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untants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Increas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</a:t>
            </a:r>
            <a:r>
              <a:rPr lang="en-US" sz="2400" kern="1200" baseline="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voluntary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compliance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Reduction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errors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disputes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Reduced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attention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taxpayers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offices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731629"/>
            <a:ext cx="4795423" cy="973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¿Cuáles son los beneficios de los NAF?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703033"/>
            <a:ext cx="4815127" cy="103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are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the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benefits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of NAF?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58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0" indent="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None/>
            </a:pPr>
            <a:r>
              <a:rPr lang="pt-BR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Para la</a:t>
            </a:r>
            <a:r>
              <a:rPr lang="es-ES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s</a:t>
            </a:r>
            <a:r>
              <a:rPr lang="es-ES" altLang="pt-BR" sz="2400" b="1" u="sng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universidades</a:t>
            </a:r>
            <a:r>
              <a:rPr lang="pt-BR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Aumento  del interés del estudiante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Inserción de la Universidad</a:t>
            </a:r>
            <a:r>
              <a:rPr lang="en-U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en su contexto social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Fortalecimiento de la imagen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Acercamiento</a:t>
            </a:r>
            <a:r>
              <a:rPr lang="es-ES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la Universidad a la Administración tributaria </a:t>
            </a:r>
            <a:endParaRPr lang="en-US" altLang="pt-BR" sz="2400" kern="1200" baseline="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Investigación y producción de conocimiento </a:t>
            </a:r>
            <a:r>
              <a:rPr lang="en-US" altLang="pt-BR" sz="2400" dirty="0" smtClean="0">
                <a:solidFill>
                  <a:schemeClr val="accent6">
                    <a:lumMod val="75000"/>
                  </a:schemeClr>
                </a:solidFill>
              </a:rPr>
              <a:t>fiscal</a:t>
            </a:r>
            <a:endParaRPr lang="pt-BR" altLang="pt-BR" sz="2400" kern="12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0" indent="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None/>
            </a:pPr>
            <a:r>
              <a:rPr lang="en-US" sz="2400" b="1" u="sng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the universities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Increased student interest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University inserted in the social context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Image gain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Approaching university and tax administration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Research and production of tax knowledge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731629"/>
            <a:ext cx="4795423" cy="973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¿Cuáles son los beneficios de los NAF?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8" name="Título 4"/>
          <p:cNvSpPr txBox="1">
            <a:spLocks/>
          </p:cNvSpPr>
          <p:nvPr/>
        </p:nvSpPr>
        <p:spPr bwMode="auto">
          <a:xfrm>
            <a:off x="5113338" y="703033"/>
            <a:ext cx="4815127" cy="103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are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the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benefits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of NAF?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0" indent="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None/>
            </a:pPr>
            <a:r>
              <a:rPr lang="pt-BR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Para l</a:t>
            </a:r>
            <a:r>
              <a:rPr lang="es-ES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os</a:t>
            </a:r>
            <a:r>
              <a:rPr lang="es-ES" altLang="pt-BR" sz="2400" b="1" u="sng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estudiantes</a:t>
            </a:r>
            <a:r>
              <a:rPr lang="pt-BR" alt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dirty="0" smtClean="0">
                <a:solidFill>
                  <a:schemeClr val="accent6">
                    <a:lumMod val="75000"/>
                  </a:schemeClr>
                </a:solidFill>
              </a:rPr>
              <a:t>Formación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diferenciada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xperiencia práctica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dirty="0" smtClean="0">
                <a:solidFill>
                  <a:schemeClr val="accent6">
                    <a:lumMod val="75000"/>
                  </a:schemeClr>
                </a:solidFill>
              </a:rPr>
              <a:t>Mayor visión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social 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dirty="0" smtClean="0">
                <a:solidFill>
                  <a:schemeClr val="accent6">
                    <a:lumMod val="75000"/>
                  </a:schemeClr>
                </a:solidFill>
              </a:rPr>
              <a:t>Pone en contacto 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estudiantes con los mismos intereses académicos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dirty="0" smtClean="0">
                <a:solidFill>
                  <a:schemeClr val="accent6">
                    <a:lumMod val="75000"/>
                  </a:schemeClr>
                </a:solidFill>
              </a:rPr>
              <a:t>Promueve la</a:t>
            </a: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investigación y genera conocimiento </a:t>
            </a:r>
            <a:r>
              <a:rPr lang="es-ES" altLang="pt-BR" sz="2400" dirty="0" smtClean="0">
                <a:solidFill>
                  <a:schemeClr val="accent6">
                    <a:lumMod val="75000"/>
                  </a:schemeClr>
                </a:solidFill>
              </a:rPr>
              <a:t>fiscal 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altLang="pt-BR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Desarrolla habilidades como hablar en público y la asistencia a las personas</a:t>
            </a:r>
            <a:endParaRPr lang="pt-BR" alt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0" indent="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None/>
            </a:pPr>
            <a:r>
              <a:rPr lang="en-US" sz="2400" b="1" u="sng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the students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Differentiated training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Experience in practice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Larger social vision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It relates to other students with the same academic interests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Conducts research and generates knowledge in taxation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Develop public speaking skills and assistance to people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731629"/>
            <a:ext cx="4795423" cy="973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¿Cuáles son los beneficios de los NAF?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8" name="Título 4"/>
          <p:cNvSpPr txBox="1">
            <a:spLocks/>
          </p:cNvSpPr>
          <p:nvPr/>
        </p:nvSpPr>
        <p:spPr bwMode="auto">
          <a:xfrm>
            <a:off x="5113338" y="703033"/>
            <a:ext cx="4815127" cy="103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are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the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benefits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of NAF?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639529"/>
              </p:ext>
            </p:extLst>
          </p:nvPr>
        </p:nvGraphicFramePr>
        <p:xfrm>
          <a:off x="419575" y="1208355"/>
          <a:ext cx="4480492" cy="5943600"/>
        </p:xfrm>
        <a:graphic>
          <a:graphicData uri="http://schemas.openxmlformats.org/drawingml/2006/table">
            <a:tbl>
              <a:tblPr firstRow="1" firstCol="1" bandRow="1">
                <a:tableStyleId>{5202B0CA-FC54-4496-8BCA-5EF66A818D29}</a:tableStyleId>
              </a:tblPr>
              <a:tblGrid>
                <a:gridCol w="2725560"/>
                <a:gridCol w="918002"/>
                <a:gridCol w="836930"/>
              </a:tblGrid>
              <a:tr h="445376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PAÍS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NAF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1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BOLÍVIA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0" dirty="0" smtClean="0"/>
                        <a:t>(1)</a:t>
                      </a:r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BRASIL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43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(</a:t>
                      </a:r>
                      <a:r>
                        <a:rPr lang="en-US" sz="2400" dirty="0" smtClean="0"/>
                        <a:t>6</a:t>
                      </a:r>
                      <a:r>
                        <a:rPr lang="pt-BR" sz="2400" dirty="0" smtClean="0"/>
                        <a:t>)</a:t>
                      </a:r>
                      <a:endParaRPr lang="pt-BR" sz="2400" b="1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CHILE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1</a:t>
                      </a:r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COSTA RICA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1</a:t>
                      </a:r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/>
                        <a:t>(</a:t>
                      </a:r>
                      <a:r>
                        <a:rPr lang="es-ES" sz="2400" dirty="0" smtClean="0"/>
                        <a:t>3</a:t>
                      </a:r>
                      <a:r>
                        <a:rPr lang="pt-BR" sz="2400" dirty="0" smtClean="0"/>
                        <a:t>)</a:t>
                      </a:r>
                      <a:endParaRPr lang="pt-BR" sz="2400" b="1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es-ES" sz="2400" b="1" dirty="0" smtClean="0"/>
                        <a:t>ECUADOR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(3)</a:t>
                      </a:r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es-ES" sz="2400" b="1" dirty="0" smtClean="0"/>
                        <a:t>EL SALVADOR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(1)</a:t>
                      </a:r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GUATEMALA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(2)</a:t>
                      </a:r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HONDURAS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0" dirty="0" smtClean="0"/>
                        <a:t>1</a:t>
                      </a:r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PARAGUA</a:t>
                      </a:r>
                      <a:r>
                        <a:rPr lang="pt-BR" sz="2400" b="1" baseline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MÉXICO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56</a:t>
                      </a:r>
                      <a:endParaRPr lang="pt-BR" sz="2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dirty="0" smtClean="0"/>
                        <a:t>PERU</a:t>
                      </a:r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dirty="0" smtClean="0"/>
                        <a:t>(1)</a:t>
                      </a:r>
                      <a:endParaRPr lang="pt-BR" sz="2400" b="0" dirty="0"/>
                    </a:p>
                  </a:txBody>
                  <a:tcPr anchor="ctr"/>
                </a:tc>
              </a:tr>
              <a:tr h="445376">
                <a:tc>
                  <a:txBody>
                    <a:bodyPr/>
                    <a:lstStyle/>
                    <a:p>
                      <a:pPr algn="l"/>
                      <a:r>
                        <a:rPr lang="pt-BR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TOTAL</a:t>
                      </a:r>
                      <a:endParaRPr lang="pt-BR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103</a:t>
                      </a:r>
                      <a:endParaRPr lang="pt-BR" sz="24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(13)</a:t>
                      </a:r>
                      <a:endParaRPr lang="pt-BR" sz="2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2" name="Retângulos 2"/>
          <p:cNvSpPr txBox="1"/>
          <p:nvPr/>
        </p:nvSpPr>
        <p:spPr>
          <a:xfrm>
            <a:off x="8654" y="721747"/>
            <a:ext cx="9717308" cy="486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pt-BR" sz="3400" b="0" kern="120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Panorama </a:t>
            </a:r>
            <a:r>
              <a:rPr lang="es-ES" sz="3400" b="0" kern="120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de los</a:t>
            </a:r>
            <a:r>
              <a:rPr lang="pt-BR" sz="3400" b="0" kern="120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NAF </a:t>
            </a:r>
            <a:r>
              <a:rPr lang="es-ES" sz="3400" b="0" kern="120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en Latinoamérica</a:t>
            </a:r>
            <a:endParaRPr lang="pt-BR" sz="3400" b="0" kern="1200" cap="none" spc="0" dirty="0" smtClean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5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/>
          <a:srcRect l="27388" t="3295" r="27299" b="4233"/>
          <a:stretch/>
        </p:blipFill>
        <p:spPr>
          <a:xfrm>
            <a:off x="5210823" y="1677831"/>
            <a:ext cx="4419652" cy="5319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68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"/>
          <p:cNvGrpSpPr>
            <a:grpSpLocks/>
          </p:cNvGrpSpPr>
          <p:nvPr/>
        </p:nvGrpSpPr>
        <p:grpSpPr bwMode="auto">
          <a:xfrm>
            <a:off x="762683" y="2835516"/>
            <a:ext cx="8628669" cy="1691192"/>
            <a:chOff x="56" y="204"/>
            <a:chExt cx="617" cy="121"/>
          </a:xfrm>
        </p:grpSpPr>
        <p:pic>
          <p:nvPicPr>
            <p:cNvPr id="20488" name="Picture 5" descr="armasnacionais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" y="204"/>
              <a:ext cx="117" cy="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pic>
          <p:nvPicPr>
            <p:cNvPr id="20494" name="Picture 7" descr="logo-ministerio-da-fazenda--PT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5678" b="-38220"/>
            <a:stretch>
              <a:fillRect/>
            </a:stretch>
          </p:blipFill>
          <p:spPr bwMode="auto">
            <a:xfrm>
              <a:off x="248" y="240"/>
              <a:ext cx="58" cy="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grpSp>
          <p:nvGrpSpPr>
            <p:cNvPr id="20490" name="Group 9"/>
            <p:cNvGrpSpPr>
              <a:grpSpLocks/>
            </p:cNvGrpSpPr>
            <p:nvPr/>
          </p:nvGrpSpPr>
          <p:grpSpPr bwMode="auto">
            <a:xfrm>
              <a:off x="334" y="238"/>
              <a:ext cx="339" cy="64"/>
              <a:chOff x="0" y="25"/>
              <a:chExt cx="338" cy="64"/>
            </a:xfrm>
          </p:grpSpPr>
          <p:sp>
            <p:nvSpPr>
              <p:cNvPr id="20491" name="AutoShape 10"/>
              <p:cNvSpPr>
                <a:spLocks/>
              </p:cNvSpPr>
              <p:nvPr/>
            </p:nvSpPr>
            <p:spPr bwMode="auto">
              <a:xfrm>
                <a:off x="0" y="68"/>
                <a:ext cx="10" cy="11"/>
              </a:xfrm>
              <a:custGeom>
                <a:avLst/>
                <a:gdLst>
                  <a:gd name="T0" fmla="*/ 5 w 21600"/>
                  <a:gd name="T1" fmla="*/ 5 h 21600"/>
                  <a:gd name="T2" fmla="*/ 5 w 21600"/>
                  <a:gd name="T3" fmla="*/ 5 h 21600"/>
                  <a:gd name="T4" fmla="*/ 5 w 21600"/>
                  <a:gd name="T5" fmla="*/ 5 h 21600"/>
                  <a:gd name="T6" fmla="*/ 5 w 21600"/>
                  <a:gd name="T7" fmla="*/ 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defTabSz="1007943" eaLnBrk="1"/>
                <a:r>
                  <a:rPr lang="pt-BR" altLang="pt-BR" sz="772"/>
                  <a:t> </a:t>
                </a:r>
                <a:endParaRPr lang="pt-BR" altLang="pt-BR"/>
              </a:p>
            </p:txBody>
          </p:sp>
          <p:pic>
            <p:nvPicPr>
              <p:cNvPr id="20492" name="Picture 11" descr="Catavento_RFB.png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" y="25"/>
                <a:ext cx="91" cy="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pic>
          <p:pic>
            <p:nvPicPr>
              <p:cNvPr id="20493" name="Picture 12" descr="Receita_2.tif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" y="31"/>
                <a:ext cx="201" cy="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22541" name="AutoShape 13"/>
          <p:cNvSpPr>
            <a:spLocks/>
          </p:cNvSpPr>
          <p:nvPr/>
        </p:nvSpPr>
        <p:spPr bwMode="auto">
          <a:xfrm>
            <a:off x="145398" y="5567059"/>
            <a:ext cx="9559840" cy="1320768"/>
          </a:xfrm>
          <a:custGeom>
            <a:avLst/>
            <a:gdLst>
              <a:gd name="T0" fmla="*/ 4336257 w 21600"/>
              <a:gd name="T1" fmla="*/ 877888 h 21600"/>
              <a:gd name="T2" fmla="*/ 4336257 w 21600"/>
              <a:gd name="T3" fmla="*/ 877888 h 21600"/>
              <a:gd name="T4" fmla="*/ 4336257 w 21600"/>
              <a:gd name="T5" fmla="*/ 877888 h 21600"/>
              <a:gd name="T6" fmla="*/ 4336257 w 21600"/>
              <a:gd name="T7" fmla="*/ 87788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</p:spPr>
        <p:txBody>
          <a:bodyPr lIns="55998" tIns="55998" rIns="55998" bIns="55998"/>
          <a:lstStyle/>
          <a:p>
            <a:pPr algn="r" defTabSz="1007943" eaLnBrk="1"/>
            <a:r>
              <a:rPr lang="pt-BR" altLang="pt-BR" sz="2600" b="1" dirty="0"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João Maurício Vital</a:t>
            </a:r>
          </a:p>
          <a:p>
            <a:pPr algn="r" defTabSz="1007943" eaLnBrk="1"/>
            <a:r>
              <a:rPr lang="pt-BR" altLang="pt-BR" sz="2400" b="1" dirty="0" smtClean="0"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Coordenado</a:t>
            </a:r>
            <a:r>
              <a:rPr lang="es-ES" altLang="pt-BR" sz="2400" b="1" dirty="0" smtClean="0"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r</a:t>
            </a:r>
            <a:r>
              <a:rPr lang="es-ES" altLang="pt-BR" sz="2400" b="1" baseline="0" dirty="0" smtClean="0"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 General de Atención al Contribuyente y Educación Fiscal</a:t>
            </a:r>
            <a:endParaRPr lang="pt-BR" altLang="pt-BR" sz="2400" b="1" dirty="0">
              <a:latin typeface="Times New Roman" charset="0"/>
              <a:ea typeface="Times New Roman" charset="0"/>
              <a:cs typeface="Times New Roman" charset="0"/>
              <a:sym typeface="Times New Roman" charset="0"/>
            </a:endParaRPr>
          </a:p>
          <a:p>
            <a:pPr algn="r" defTabSz="1007943" eaLnBrk="1"/>
            <a:r>
              <a:rPr lang="pt-BR" altLang="pt-BR" sz="2600" b="1" dirty="0">
                <a:latin typeface="Times New Roman" charset="0"/>
                <a:ea typeface="Times New Roman" charset="0"/>
                <a:cs typeface="Times New Roman" charset="0"/>
                <a:sym typeface="Times New Roman" charset="0"/>
              </a:rPr>
              <a:t>joao.vital@receita.fazenda.gov.br</a:t>
            </a:r>
            <a:endParaRPr lang="pt-BR" altLang="pt-BR" sz="2600" dirty="0"/>
          </a:p>
        </p:txBody>
      </p:sp>
      <p:sp>
        <p:nvSpPr>
          <p:cNvPr id="22542" name="AutoShape 14"/>
          <p:cNvSpPr>
            <a:spLocks/>
          </p:cNvSpPr>
          <p:nvPr/>
        </p:nvSpPr>
        <p:spPr bwMode="auto">
          <a:xfrm>
            <a:off x="3020037" y="285600"/>
            <a:ext cx="4205070" cy="1523543"/>
          </a:xfrm>
          <a:custGeom>
            <a:avLst/>
            <a:gdLst>
              <a:gd name="T0" fmla="*/ 1907382 w 21600"/>
              <a:gd name="T1" fmla="*/ 454025 h 21600"/>
              <a:gd name="T2" fmla="*/ 1907382 w 21600"/>
              <a:gd name="T3" fmla="*/ 454025 h 21600"/>
              <a:gd name="T4" fmla="*/ 1907382 w 21600"/>
              <a:gd name="T5" fmla="*/ 454025 h 21600"/>
              <a:gd name="T6" fmla="*/ 1907382 w 21600"/>
              <a:gd name="T7" fmla="*/ 4540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  <a:effectLst>
            <a:outerShdw blurRad="38100" dist="20000" dir="5400000" algn="ctr" rotWithShape="0">
              <a:srgbClr val="000000">
                <a:alpha val="37999"/>
              </a:srgbClr>
            </a:outerShdw>
          </a:effectLst>
        </p:spPr>
        <p:txBody>
          <a:bodyPr lIns="55998" tIns="55998" rIns="55998" bIns="55998"/>
          <a:lstStyle/>
          <a:p>
            <a:pPr algn="ctr" defTabSz="1007943" eaLnBrk="1"/>
            <a:r>
              <a:rPr lang="es-ES" altLang="pt-BR" sz="4409" b="1" dirty="0" smtClean="0">
                <a:solidFill>
                  <a:srgbClr val="003366"/>
                </a:solidFill>
              </a:rPr>
              <a:t>¡Gracias!</a:t>
            </a:r>
          </a:p>
          <a:p>
            <a:pPr algn="ctr" defTabSz="1007943" eaLnBrk="1"/>
            <a:r>
              <a:rPr lang="es-ES" altLang="pt-BR" sz="4409" b="1" dirty="0" err="1" smtClean="0">
                <a:solidFill>
                  <a:srgbClr val="003366"/>
                </a:solidFill>
              </a:rPr>
              <a:t>Thank</a:t>
            </a:r>
            <a:r>
              <a:rPr lang="es-ES" altLang="pt-BR" sz="4409" b="1" dirty="0" smtClean="0">
                <a:solidFill>
                  <a:srgbClr val="003366"/>
                </a:solidFill>
              </a:rPr>
              <a:t> </a:t>
            </a:r>
            <a:r>
              <a:rPr lang="es-ES" altLang="pt-BR" sz="4409" b="1" dirty="0" err="1" smtClean="0">
                <a:solidFill>
                  <a:srgbClr val="003366"/>
                </a:solidFill>
              </a:rPr>
              <a:t>you</a:t>
            </a:r>
            <a:r>
              <a:rPr lang="es-ES" altLang="pt-BR" sz="4409" b="1" dirty="0" smtClean="0">
                <a:solidFill>
                  <a:srgbClr val="003366"/>
                </a:solidFill>
              </a:rPr>
              <a:t>!</a:t>
            </a:r>
            <a:endParaRPr lang="pt-BR" altLang="pt-BR" sz="4409" b="1" dirty="0" smtClean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953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457200" indent="-457200">
              <a:buFont typeface="Wingdings" charset="0"/>
              <a:buChar char="ü"/>
            </a:pP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pt-BR" sz="2400" baseline="0" dirty="0" smtClean="0">
                <a:solidFill>
                  <a:schemeClr val="accent6">
                    <a:lumMod val="75000"/>
                  </a:schemeClr>
                </a:solidFill>
              </a:rPr>
              <a:t> tema de </a:t>
            </a:r>
            <a:r>
              <a:rPr lang="pt-BR" sz="2400" baseline="0" dirty="0" err="1" smtClean="0">
                <a:solidFill>
                  <a:schemeClr val="accent6">
                    <a:lumMod val="75000"/>
                  </a:schemeClr>
                </a:solidFill>
              </a:rPr>
              <a:t>impuestos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es </a:t>
            </a: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complejo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y nos </a:t>
            </a: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afecta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a todos</a:t>
            </a:r>
          </a:p>
          <a:p>
            <a:pPr marL="457200" indent="-457200">
              <a:buFont typeface="Wingdings" charset="0"/>
              <a:buChar char="ü"/>
            </a:pP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 todos tienen</a:t>
            </a:r>
            <a:r>
              <a:rPr lang="es-ES" sz="2400" baseline="0" dirty="0" smtClean="0">
                <a:solidFill>
                  <a:schemeClr val="accent6">
                    <a:lumMod val="75000"/>
                  </a:schemeClr>
                </a:solidFill>
              </a:rPr>
              <a:t> acceso a las informaciones fiscales ni conocen sus derechos y obligaciones</a:t>
            </a:r>
            <a:endParaRPr lang="pt-BR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Wingdings" charset="0"/>
              <a:buChar char="ü"/>
            </a:pP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L</a:t>
            </a: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os profesionales no</a:t>
            </a:r>
            <a:r>
              <a:rPr lang="es-ES" sz="2400" baseline="0" dirty="0" smtClean="0">
                <a:solidFill>
                  <a:schemeClr val="accent6">
                    <a:lumMod val="75000"/>
                  </a:schemeClr>
                </a:solidFill>
              </a:rPr>
              <a:t> siempre </a:t>
            </a: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están preparados para ofrecer la mejor solución fiscal</a:t>
            </a:r>
            <a:endParaRPr lang="pt-BR" sz="24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Taxation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complex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affects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everyone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Not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everyone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has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access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es-E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aware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their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rights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obligations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Professionals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are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not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always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prepared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offer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best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solution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974934"/>
            <a:ext cx="4795423" cy="486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Fondo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960635"/>
            <a:ext cx="4815127" cy="51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Background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457200" indent="-457200">
              <a:buFont typeface="Wingdings" charset="0"/>
              <a:buChar char="ü"/>
            </a:pP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Estructura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académica </a:t>
            </a: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creada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en </a:t>
            </a: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las 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universidades para </a:t>
            </a:r>
            <a:r>
              <a:rPr lang="pt-BR" sz="2400" b="1" u="sng" dirty="0" err="1" smtClean="0">
                <a:solidFill>
                  <a:schemeClr val="accent6">
                    <a:lumMod val="75000"/>
                  </a:schemeClr>
                </a:solidFill>
              </a:rPr>
              <a:t>apoyar</a:t>
            </a:r>
            <a:r>
              <a:rPr lang="pt-BR" sz="2400" b="1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2400" b="1" u="sng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</a:t>
            </a:r>
            <a:r>
              <a:rPr lang="pt-BR" sz="2400" b="1" u="sng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b="1" u="sng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aprendizaje</a:t>
            </a:r>
            <a:r>
              <a:rPr lang="pt-BR" sz="2400" b="1" u="sng" dirty="0" smtClean="0">
                <a:solidFill>
                  <a:schemeClr val="accent6">
                    <a:lumMod val="75000"/>
                  </a:schemeClr>
                </a:solidFill>
              </a:rPr>
              <a:t> y la </a:t>
            </a:r>
            <a:r>
              <a:rPr lang="pt-BR" sz="2400" b="1" u="sng" dirty="0" err="1" smtClean="0">
                <a:solidFill>
                  <a:schemeClr val="accent6">
                    <a:lumMod val="75000"/>
                  </a:schemeClr>
                </a:solidFill>
              </a:rPr>
              <a:t>formación</a:t>
            </a:r>
            <a:r>
              <a:rPr lang="pt-BR" sz="2400" b="1" u="sng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pt-BR" sz="2400" b="1" u="sng" dirty="0" err="1" smtClean="0">
                <a:solidFill>
                  <a:schemeClr val="accent6">
                    <a:lumMod val="75000"/>
                  </a:schemeClr>
                </a:solidFill>
              </a:rPr>
              <a:t>los</a:t>
            </a:r>
            <a:r>
              <a:rPr lang="pt-BR" sz="2400" b="1" u="sng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2400" b="1" u="sng" dirty="0" err="1" smtClean="0">
                <a:solidFill>
                  <a:schemeClr val="accent6">
                    <a:lumMod val="75000"/>
                  </a:schemeClr>
                </a:solidFill>
              </a:rPr>
              <a:t>estudiantes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a actuar </a:t>
            </a: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con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asuntos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fiscales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s-E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857250" lvl="1" indent="-457200">
              <a:buFont typeface="Arial" charset="0"/>
              <a:buChar char="•"/>
            </a:pP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Atención a personas</a:t>
            </a:r>
          </a:p>
          <a:p>
            <a:pPr marL="857250" lvl="1" indent="-457200">
              <a:buFont typeface="Arial" charset="0"/>
              <a:buChar char="•"/>
            </a:pPr>
            <a:r>
              <a:rPr lang="es-ES" sz="2400" dirty="0" smtClean="0">
                <a:solidFill>
                  <a:schemeClr val="accent6">
                    <a:lumMod val="75000"/>
                  </a:schemeClr>
                </a:solidFill>
              </a:rPr>
              <a:t>Producción de conocimiento</a:t>
            </a:r>
            <a:endParaRPr lang="pt-BR" sz="24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Academic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structure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created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universities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support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learning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training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with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fiscal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matters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857250" lvl="1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Assistance of</a:t>
            </a:r>
            <a:r>
              <a:rPr lang="es-E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p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eople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in tax issues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857250" lvl="1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Arial" charset="0"/>
              <a:buChar char="•"/>
            </a:pP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Production of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knowledge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974934"/>
            <a:ext cx="4795423" cy="486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¿Qué </a:t>
            </a:r>
            <a:r>
              <a:rPr lang="en-US" sz="3400" b="0" cap="none" spc="0" dirty="0" err="1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es</a:t>
            </a:r>
            <a:r>
              <a:rPr lang="en-U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el</a:t>
            </a:r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NAF?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960635"/>
            <a:ext cx="4815127" cy="51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n-U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What's NAF?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35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No es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puesto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atención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Administración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tributaria</a:t>
            </a: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No es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sustituto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las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empresas de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contabilidad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o de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asesoramiento</a:t>
            </a:r>
            <a:endParaRPr lang="pt-BR" alt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No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requiere</a:t>
            </a:r>
            <a:r>
              <a:rPr lang="pt-BR" altLang="pt-BR" sz="2400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un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acuerdo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oficial entre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Administración</a:t>
            </a:r>
            <a:r>
              <a:rPr lang="pt-BR" altLang="pt-BR" sz="2400" dirty="0" smtClean="0">
                <a:solidFill>
                  <a:schemeClr val="accent6">
                    <a:lumMod val="75000"/>
                  </a:schemeClr>
                </a:solidFill>
              </a:rPr>
              <a:t> tributaria 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altLang="pt-BR" sz="2400" dirty="0">
                <a:solidFill>
                  <a:schemeClr val="accent6">
                    <a:lumMod val="75000"/>
                  </a:schemeClr>
                </a:solidFill>
              </a:rPr>
              <a:t>y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la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universidad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para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atención</a:t>
            </a:r>
            <a:r>
              <a:rPr lang="pt-BR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al </a:t>
            </a:r>
            <a:r>
              <a:rPr lang="pt-BR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contribuyente</a:t>
            </a:r>
            <a:endParaRPr lang="pt-BR" altLang="pt-BR" sz="2400" kern="1200" dirty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It is not an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office</a:t>
            </a:r>
            <a:r>
              <a:rPr lang="en-US" sz="2400" kern="1200" baseline="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 a tax administration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It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not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substitute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for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accounting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firms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or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advisory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It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not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 formal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agreement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between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 administration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university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for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taxpayer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assistance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967785"/>
            <a:ext cx="4795423" cy="5009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¿Qué NO </a:t>
            </a:r>
            <a:r>
              <a:rPr lang="en-US" sz="3400" b="0" cap="none" spc="0" dirty="0" err="1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es</a:t>
            </a:r>
            <a:r>
              <a:rPr lang="en-US" sz="3400" b="0" cap="none" spc="0" baseline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el</a:t>
            </a:r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NAF?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703033"/>
            <a:ext cx="4815127" cy="103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n-U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</a:t>
            </a:r>
            <a:r>
              <a:rPr lang="es-ES" sz="3600" b="0" kern="1200" cap="none" spc="0" baseline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are</a:t>
            </a:r>
            <a:r>
              <a:rPr lang="en-U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NOT the NAF?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Producir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conocimiento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fiscal y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contable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Dar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atención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básica a 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personas be escasos recursos y a pequeños</a:t>
            </a:r>
            <a:r>
              <a:rPr lang="es-E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negocios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en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materia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fiscal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p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roduce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accounting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knowledge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provide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basic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assistance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poor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and uninformed 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people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, as well as to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small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business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, 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taxation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974934"/>
            <a:ext cx="4795423" cy="486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Objetivos</a:t>
            </a:r>
            <a:r>
              <a:rPr lang="es-ES" sz="3400" b="0" cap="none" spc="0" baseline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principales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960635"/>
            <a:ext cx="4815127" cy="51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n-U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M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ain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objectives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24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Promover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la moral tributaria</a:t>
            </a:r>
            <a:endParaRPr lang="en-US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Facilitar la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relación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entre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autoridades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fiscales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y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los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contribuyentes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Aproximar la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administración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tributaria </a:t>
            </a: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la academia</a:t>
            </a: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Fomentar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cumplimiento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tributario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voluntario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d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evelop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morale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endParaRPr lang="en-US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</a:t>
            </a:r>
            <a:r>
              <a:rPr lang="en-US" sz="2400" kern="1200" baseline="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f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acilitate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relationship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between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authorities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taxpayers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a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pproximate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administration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academy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e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ncourage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voluntary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compliance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974934"/>
            <a:ext cx="4795423" cy="486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Objetivos</a:t>
            </a:r>
            <a:r>
              <a:rPr lang="es-ES" sz="3400" b="0" cap="none" spc="0" baseline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secundarios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960635"/>
            <a:ext cx="4815127" cy="51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Secondary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objectives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2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Alienta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instituciones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para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establecer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y mantener los 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NAF</a:t>
            </a: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Proporciona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apoyo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técnico a NAF, a través de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nuestras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unidades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locales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Mantiene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registro actualizado de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instituciones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los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profesores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y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los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estudiantes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NAF</a:t>
            </a:r>
          </a:p>
          <a:p>
            <a:pPr marL="457200" indent="-457200" algn="l" defTabSz="449263" rtl="0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dirty="0" err="1" smtClean="0">
                <a:solidFill>
                  <a:schemeClr val="accent6">
                    <a:lumMod val="75000"/>
                  </a:schemeClr>
                </a:solidFill>
              </a:rPr>
              <a:t>Apoya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 a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EUROsociAL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en la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difusión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la iniciativa para </a:t>
            </a:r>
            <a:r>
              <a:rPr lang="en-US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Latinoamérica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Encourages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institutions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establish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maintain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NAF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rovides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technical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support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NAF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through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our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local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units</a:t>
            </a:r>
            <a:endParaRPr lang="pt-BR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Keeps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updated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record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institutions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teachers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linked to 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NAF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Supports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EurosociAL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spreading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initiative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for Latin America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731630"/>
            <a:ext cx="4795423" cy="9732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¿Qué hace la Receita Federal?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703033"/>
            <a:ext cx="4815127" cy="103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n-U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 does Receita Federal do?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3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457200" indent="-457200"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M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antener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punto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contacto en cada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unidad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para difundir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información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técnica </a:t>
            </a:r>
            <a:r>
              <a:rPr lang="en-U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baseline="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los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NAF.</a:t>
            </a:r>
            <a:endParaRPr lang="es-ES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charset="0"/>
              <a:buChar char="ü"/>
            </a:pP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Se organizan visitas para que los estudiantes conozcan las oficinas de la </a:t>
            </a:r>
            <a:r>
              <a:rPr lang="es-ES" sz="2400" dirty="0" err="1" smtClean="0">
                <a:solidFill>
                  <a:schemeClr val="accent6">
                    <a:lumMod val="75000"/>
                  </a:schemeClr>
                </a:solidFill>
              </a:rPr>
              <a:t>Receita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endParaRPr lang="en-US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Se</a:t>
            </a:r>
            <a:r>
              <a:rPr lang="en-U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realizan</a:t>
            </a:r>
            <a:r>
              <a:rPr lang="en-U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charlas para explicar</a:t>
            </a:r>
            <a:r>
              <a:rPr lang="en-U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a los </a:t>
            </a:r>
            <a:r>
              <a:rPr lang="en-US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estudiantes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 las normas y procedimientos fiscales.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m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aintain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point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contact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each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office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disseminate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technical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NAF.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arrange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visits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acquaint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with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offices</a:t>
            </a:r>
            <a:endParaRPr lang="en-US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make l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ectures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explain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to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rules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tax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procedures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788889"/>
            <a:ext cx="4961178" cy="8586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0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¿Cuál es el coste de </a:t>
            </a:r>
            <a:r>
              <a:rPr lang="en-US" sz="30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los</a:t>
            </a:r>
            <a:r>
              <a:rPr lang="es-ES" sz="30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 NAF </a:t>
            </a:r>
            <a:r>
              <a:rPr lang="es-ES" sz="3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para la </a:t>
            </a:r>
            <a:r>
              <a:rPr lang="es-ES" sz="30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 Receita</a:t>
            </a:r>
            <a:r>
              <a:rPr lang="es-ES" sz="3000" b="0" cap="none" spc="0" baseline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 Federal</a:t>
            </a:r>
            <a:r>
              <a:rPr lang="es-ES" sz="30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Bookman Old Style" charset="0"/>
                <a:cs typeface="Bookman Old Style" charset="0"/>
              </a:rPr>
              <a:t>?</a:t>
            </a:r>
            <a:endParaRPr lang="pt-BR" sz="3000" b="0" cap="none" spc="0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703033"/>
            <a:ext cx="4815127" cy="103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n-U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What's the cost of NAF for Receita Federal?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9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52160" y="1768474"/>
            <a:ext cx="4884184" cy="52562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Crear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un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entorno propicio</a:t>
            </a:r>
            <a:r>
              <a:rPr lang="es-E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a la producción de conocimiento.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Conectar la comunidad NAF en una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red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social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endParaRPr lang="es-ES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Llevar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a cabo grupos de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estudio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, debates,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estudios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comparados y concursos </a:t>
            </a:r>
            <a:r>
              <a:rPr lang="en-U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de</a:t>
            </a:r>
            <a:r>
              <a:rPr lang="en-US" sz="2400" kern="1200" baseline="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artículos</a:t>
            </a: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  <a:endParaRPr 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s-ES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tandarizar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la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implementación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ejecución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y </a:t>
            </a:r>
            <a:r>
              <a:rPr 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seguimiento</a:t>
            </a:r>
            <a:r>
              <a:rPr 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de NAF.</a:t>
            </a:r>
            <a:endParaRPr lang="en-US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Establecer</a:t>
            </a:r>
            <a:r>
              <a:rPr lang="en-US" altLang="pt-BR" sz="2400" kern="12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pt-BR" sz="2400" kern="1200" dirty="0" err="1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indicadores</a:t>
            </a:r>
            <a:endParaRPr lang="pt-BR" altLang="pt-BR" sz="2400" kern="1200" dirty="0" smtClean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3338" y="1768474"/>
            <a:ext cx="4815127" cy="5256263"/>
          </a:xfr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3465AF"/>
            </a:solidFill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c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reate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enabling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environment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for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knowledge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production.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c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onnect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NAF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community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 social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network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c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onduct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study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groups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, debates,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comparative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studies</a:t>
            </a:r>
            <a:r>
              <a:rPr lang="en-US" sz="2400" kern="1200" baseline="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competitions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</a:t>
            </a:r>
            <a:r>
              <a:rPr lang="en-US" sz="2400" kern="1200" baseline="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papers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s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tandardize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the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implementation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execution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monitoring</a:t>
            </a:r>
            <a:r>
              <a:rPr lang="pt-BR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of NAF.</a:t>
            </a:r>
            <a:endParaRPr lang="en-US" sz="2400" kern="1200" dirty="0" smtClean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  <a:p>
            <a:pPr marL="457200" indent="-4572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Wingdings" charset="0"/>
              <a:buChar char="ü"/>
            </a:pPr>
            <a:r>
              <a:rPr lang="en-US" sz="2400" kern="120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z="2400" kern="1200" dirty="0" err="1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stablish</a:t>
            </a:r>
            <a:r>
              <a:rPr lang="en-US" sz="2400" kern="1200" baseline="0" dirty="0" smtClean="0">
                <a:solidFill>
                  <a:schemeClr val="accent4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rPr>
              <a:t> indicators</a:t>
            </a:r>
            <a:endParaRPr lang="pt-BR" sz="2400" kern="1200" dirty="0">
              <a:solidFill>
                <a:schemeClr val="accent4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ítulo 4"/>
          <p:cNvSpPr txBox="1">
            <a:spLocks noGrp="1"/>
          </p:cNvSpPr>
          <p:nvPr>
            <p:ph type="title"/>
          </p:nvPr>
        </p:nvSpPr>
        <p:spPr>
          <a:xfrm>
            <a:off x="152160" y="974933"/>
            <a:ext cx="4795423" cy="486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s-ES" sz="3400" b="0" cap="none" spc="0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¿Qué queda por hacer?</a:t>
            </a:r>
            <a:endParaRPr lang="pt-BR" sz="3400" b="0" cap="none" spc="0" dirty="0" smtClean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  <p:sp>
        <p:nvSpPr>
          <p:cNvPr id="6" name="Título 4"/>
          <p:cNvSpPr txBox="1">
            <a:spLocks/>
          </p:cNvSpPr>
          <p:nvPr/>
        </p:nvSpPr>
        <p:spPr bwMode="auto">
          <a:xfrm>
            <a:off x="0" y="-20300"/>
            <a:ext cx="10080625" cy="51520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Núcleos de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Apoyo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</a:t>
            </a:r>
            <a:r>
              <a:rPr lang="pt-BR" sz="3600" b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Contable</a:t>
            </a:r>
            <a:r>
              <a:rPr lang="pt-BR" sz="3600" b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atang" charset="0"/>
                <a:ea typeface="Batang" charset="0"/>
                <a:cs typeface="Batang" charset="0"/>
              </a:rPr>
              <a:t> y Fiscal (NAF)</a:t>
            </a:r>
          </a:p>
        </p:txBody>
      </p:sp>
      <p:sp>
        <p:nvSpPr>
          <p:cNvPr id="7" name="Título 4"/>
          <p:cNvSpPr txBox="1">
            <a:spLocks/>
          </p:cNvSpPr>
          <p:nvPr/>
        </p:nvSpPr>
        <p:spPr bwMode="auto">
          <a:xfrm>
            <a:off x="5113338" y="960635"/>
            <a:ext cx="4815127" cy="51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2pPr>
            <a:lvl3pPr marL="1143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3pPr>
            <a:lvl4pPr marL="1600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4pPr>
            <a:lvl5pPr marL="20574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5pPr>
            <a:lvl6pPr marL="25146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6pPr>
            <a:lvl7pPr marL="29718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7pPr>
            <a:lvl8pPr marL="34290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8pPr>
            <a:lvl9pPr marL="3886200" indent="-228600" algn="ct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400">
                <a:solidFill>
                  <a:srgbClr val="000000"/>
                </a:solidFill>
                <a:latin typeface="Arial" charset="0"/>
                <a:ea typeface="Microsoft YaHei" charset="0"/>
                <a:cs typeface="Microsoft YaHei" charset="0"/>
              </a:defRPr>
            </a:lvl9pPr>
          </a:lstStyle>
          <a:p>
            <a:pPr algn="r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</a:pP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What's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</a:t>
            </a:r>
            <a:r>
              <a:rPr lang="es-ES" sz="3600" b="0" kern="1200" cap="none" spc="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left</a:t>
            </a:r>
            <a:r>
              <a:rPr lang="es-ES" sz="3600" b="0" kern="1200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Bookman Old Style" charset="0"/>
                <a:cs typeface="Bookman Old Style" charset="0"/>
              </a:rPr>
              <a:t> to do?</a:t>
            </a:r>
            <a:endParaRPr lang="pt-BR" sz="36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  <a:ea typeface="Bookman Old Style" charset="0"/>
              <a:cs typeface="Bookman Old Sty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92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Microsoft YaHei"/>
        <a:cs typeface="Microsoft YaHei"/>
      </a:majorFont>
      <a:minorFont>
        <a:latin typeface="Arial"/>
        <a:ea typeface="Microsoft YaHei"/>
        <a:cs typeface="Microsoft YaHei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1882</Words>
  <Application>Microsoft Office PowerPoint</Application>
  <PresentationFormat>Personalizado</PresentationFormat>
  <Paragraphs>228</Paragraphs>
  <Slides>14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do Office</vt:lpstr>
      <vt:lpstr>Presentación de PowerPoint</vt:lpstr>
      <vt:lpstr>Fondo</vt:lpstr>
      <vt:lpstr>¿Qué es el NAF?</vt:lpstr>
      <vt:lpstr>¿Qué NO es el NAF?</vt:lpstr>
      <vt:lpstr>Objetivos principales</vt:lpstr>
      <vt:lpstr>Objetivos secundarios</vt:lpstr>
      <vt:lpstr>¿Qué hace la Receita Federal?</vt:lpstr>
      <vt:lpstr>¿Cuál es el coste de los NAF para la  Receita Federal?</vt:lpstr>
      <vt:lpstr>¿Qué queda por hacer?</vt:lpstr>
      <vt:lpstr>¿Cuáles son los beneficios de los NAF?</vt:lpstr>
      <vt:lpstr>¿Cuáles son los beneficios de los NAF?</vt:lpstr>
      <vt:lpstr>¿Cuáles son los beneficios de los NAF?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EUROUSER</dc:creator>
  <cp:lastModifiedBy>far 2</cp:lastModifiedBy>
  <cp:revision>379</cp:revision>
  <cp:lastPrinted>1601-01-01T00:00:00Z</cp:lastPrinted>
  <dcterms:created xsi:type="dcterms:W3CDTF">2014-04-28T17:13:29Z</dcterms:created>
  <dcterms:modified xsi:type="dcterms:W3CDTF">2014-10-22T13:38:11Z</dcterms:modified>
</cp:coreProperties>
</file>